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x-none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Образец текста</a:t>
            </a:r>
          </a:p>
          <a:p>
            <a:pPr lvl="1"/>
            <a:r>
              <a:rPr lang="x-none"/>
              <a:t>Второй уровень</a:t>
            </a:r>
          </a:p>
          <a:p>
            <a:pPr lvl="2"/>
            <a:r>
              <a:rPr lang="x-none"/>
              <a:t>Третий уровень</a:t>
            </a:r>
          </a:p>
          <a:p>
            <a:pPr lvl="3"/>
            <a:r>
              <a:rPr lang="x-none"/>
              <a:t>Четвертый уровень</a:t>
            </a:r>
          </a:p>
          <a:p>
            <a:pPr lvl="4"/>
            <a:r>
              <a:rPr lang="x-none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x-none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Образец текста</a:t>
            </a:r>
          </a:p>
          <a:p>
            <a:pPr lvl="1"/>
            <a:r>
              <a:rPr lang="x-none"/>
              <a:t>Второй уровень</a:t>
            </a:r>
          </a:p>
          <a:p>
            <a:pPr lvl="2"/>
            <a:r>
              <a:rPr lang="x-none"/>
              <a:t>Третий уровень</a:t>
            </a:r>
          </a:p>
          <a:p>
            <a:pPr lvl="3"/>
            <a:r>
              <a:rPr lang="x-none"/>
              <a:t>Четвертый уровень</a:t>
            </a:r>
          </a:p>
          <a:p>
            <a:pPr lvl="4"/>
            <a:r>
              <a:rPr lang="x-none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Образец текста</a:t>
            </a:r>
          </a:p>
          <a:p>
            <a:pPr lvl="1"/>
            <a:r>
              <a:rPr lang="x-none"/>
              <a:t>Второй уровень</a:t>
            </a:r>
          </a:p>
          <a:p>
            <a:pPr lvl="2"/>
            <a:r>
              <a:rPr lang="x-none"/>
              <a:t>Третий уровень</a:t>
            </a:r>
          </a:p>
          <a:p>
            <a:pPr lvl="3"/>
            <a:r>
              <a:rPr lang="x-none"/>
              <a:t>Четвертый уровень</a:t>
            </a:r>
          </a:p>
          <a:p>
            <a:pPr lvl="4"/>
            <a:r>
              <a:rPr lang="x-none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x-none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Образец текста</a:t>
            </a:r>
          </a:p>
          <a:p>
            <a:pPr lvl="1"/>
            <a:r>
              <a:rPr lang="x-none"/>
              <a:t>Второй уровень</a:t>
            </a:r>
          </a:p>
          <a:p>
            <a:pPr lvl="2"/>
            <a:r>
              <a:rPr lang="x-none"/>
              <a:t>Третий уровень</a:t>
            </a:r>
          </a:p>
          <a:p>
            <a:pPr lvl="3"/>
            <a:r>
              <a:rPr lang="x-none"/>
              <a:t>Четвертый уровень</a:t>
            </a:r>
          </a:p>
          <a:p>
            <a:pPr lvl="4"/>
            <a:r>
              <a:rPr lang="x-none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Образец текста</a:t>
            </a:r>
          </a:p>
          <a:p>
            <a:pPr lvl="1"/>
            <a:r>
              <a:rPr lang="x-none"/>
              <a:t>Второй уровень</a:t>
            </a:r>
          </a:p>
          <a:p>
            <a:pPr lvl="2"/>
            <a:r>
              <a:rPr lang="x-none"/>
              <a:t>Третий уровень</a:t>
            </a:r>
          </a:p>
          <a:p>
            <a:pPr lvl="3"/>
            <a:r>
              <a:rPr lang="x-none"/>
              <a:t>Четвертый уровень</a:t>
            </a:r>
          </a:p>
          <a:p>
            <a:pPr lvl="4"/>
            <a:r>
              <a:rPr lang="x-none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Образец текста</a:t>
            </a:r>
          </a:p>
          <a:p>
            <a:pPr lvl="1"/>
            <a:r>
              <a:rPr lang="x-none"/>
              <a:t>Второй уровень</a:t>
            </a:r>
          </a:p>
          <a:p>
            <a:pPr lvl="2"/>
            <a:r>
              <a:rPr lang="x-none"/>
              <a:t>Третий уровень</a:t>
            </a:r>
          </a:p>
          <a:p>
            <a:pPr lvl="3"/>
            <a:r>
              <a:rPr lang="x-none"/>
              <a:t>Четвертый уровень</a:t>
            </a:r>
          </a:p>
          <a:p>
            <a:pPr lvl="4"/>
            <a:r>
              <a:rPr lang="x-none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Образец текста</a:t>
            </a:r>
          </a:p>
          <a:p>
            <a:pPr lvl="1"/>
            <a:r>
              <a:rPr lang="x-none"/>
              <a:t>Второй уровень</a:t>
            </a:r>
          </a:p>
          <a:p>
            <a:pPr lvl="2"/>
            <a:r>
              <a:rPr lang="x-none"/>
              <a:t>Третий уровень</a:t>
            </a:r>
          </a:p>
          <a:p>
            <a:pPr lvl="3"/>
            <a:r>
              <a:rPr lang="x-none"/>
              <a:t>Четвертый уровень</a:t>
            </a:r>
          </a:p>
          <a:p>
            <a:pPr lvl="4"/>
            <a:r>
              <a:rPr lang="x-none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Образец текста</a:t>
            </a:r>
          </a:p>
          <a:p>
            <a:pPr lvl="1"/>
            <a:r>
              <a:rPr lang="x-none"/>
              <a:t>Второй уровень</a:t>
            </a:r>
          </a:p>
          <a:p>
            <a:pPr lvl="2"/>
            <a:r>
              <a:rPr lang="x-none"/>
              <a:t>Третий уровень</a:t>
            </a:r>
          </a:p>
          <a:p>
            <a:pPr lvl="3"/>
            <a:r>
              <a:rPr lang="x-none"/>
              <a:t>Четвертый уровень</a:t>
            </a:r>
          </a:p>
          <a:p>
            <a:pPr lvl="4"/>
            <a:r>
              <a:rPr lang="x-none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x-none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x-none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x-none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Образец текста</a:t>
            </a:r>
          </a:p>
          <a:p>
            <a:pPr lvl="1"/>
            <a:r>
              <a:rPr lang="x-none"/>
              <a:t>Второй уровень</a:t>
            </a:r>
          </a:p>
          <a:p>
            <a:pPr lvl="2"/>
            <a:r>
              <a:rPr lang="x-none"/>
              <a:t>Третий уровень</a:t>
            </a:r>
          </a:p>
          <a:p>
            <a:pPr lvl="3"/>
            <a:r>
              <a:rPr lang="x-none"/>
              <a:t>Четвертый уровень</a:t>
            </a:r>
          </a:p>
          <a:p>
            <a:pPr lvl="4"/>
            <a:r>
              <a:rPr lang="x-none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E171B89-447D-9446-948A-3D2A6C2F07C6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D3B7F3B-8F4D-A44B-8290-F0BB335D780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8288" y="5291667"/>
            <a:ext cx="2754489" cy="1087760"/>
          </a:xfrm>
        </p:spPr>
        <p:txBody>
          <a:bodyPr/>
          <a:lstStyle/>
          <a:p>
            <a:r>
              <a:rPr lang="ru-RU" dirty="0"/>
              <a:t>А. Г. </a:t>
            </a:r>
            <a:r>
              <a:rPr lang="ru-RU" dirty="0" err="1"/>
              <a:t>Наймушина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Критерии оценки ФИЗИЧЕСКОЙ ПОДГОТОВЛЕННОСТИ В ЗАВИСИМОСТИ ОТ УРОВНЯ ЗДОРОВЬЯ </a:t>
            </a:r>
          </a:p>
        </p:txBody>
      </p:sp>
    </p:spTree>
    <p:extLst>
      <p:ext uri="{BB962C8B-B14F-4D97-AF65-F5344CB8AC3E}">
        <p14:creationId xmlns:p14="http://schemas.microsoft.com/office/powerpoint/2010/main" val="453170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315355"/>
              </p:ext>
            </p:extLst>
          </p:nvPr>
        </p:nvGraphicFramePr>
        <p:xfrm>
          <a:off x="539552" y="1844824"/>
          <a:ext cx="8141030" cy="2484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17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709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504056"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Показатели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Исходные</a:t>
                      </a:r>
                    </a:p>
                    <a:p>
                      <a:pPr algn="ctr"/>
                      <a:r>
                        <a:rPr lang="ru-RU" sz="1400" dirty="0">
                          <a:effectLst/>
                        </a:rPr>
                        <a:t>показатели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20 приседаний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15 с макс. бега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3-минутный бег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Время отдыха, мин.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ЧСС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САД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ДАД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5791200" cy="903630"/>
          </a:xfrm>
        </p:spPr>
        <p:txBody>
          <a:bodyPr/>
          <a:lstStyle/>
          <a:p>
            <a:r>
              <a:rPr lang="ru-RU" dirty="0"/>
              <a:t>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3886728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1F497D"/>
                </a:solidFill>
              </a:rPr>
              <a:t>Исследование дермографизма (дерма - кожа, графика - рисование). Проводят тупым предметом с небольшим усилием по коже груди прямую линию. Отмечают появление следовой реакции в виде розовой полосы через 2-3 сек. (нормальный тонус обоих отделов вегетативной нервной системы). В других случаях возможно длительное сохранение белой полосы (превалирование симпатического отдела) или появление ярко-красной полосы (преобладание парасимпатического отдела), или появление отечности в месте исследования.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>
            <a:normAutofit/>
          </a:bodyPr>
          <a:lstStyle/>
          <a:p>
            <a:r>
              <a:rPr lang="ru-RU" sz="2800" dirty="0"/>
              <a:t>дерматоглифика</a:t>
            </a:r>
          </a:p>
        </p:txBody>
      </p:sp>
    </p:spTree>
    <p:extLst>
      <p:ext uri="{BB962C8B-B14F-4D97-AF65-F5344CB8AC3E}">
        <p14:creationId xmlns:p14="http://schemas.microsoft.com/office/powerpoint/2010/main" val="1915779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Степень влияния на сердечно-сосудистую систему вегетативной нервной системы</a:t>
            </a:r>
          </a:p>
          <a:p>
            <a:pPr marL="4572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800" dirty="0">
                <a:solidFill>
                  <a:srgbClr val="FF0000"/>
                </a:solidFill>
              </a:rPr>
              <a:t>ВИK = (1-ДАД/ЧСС)*100</a:t>
            </a:r>
          </a:p>
          <a:p>
            <a:r>
              <a:rPr lang="ru-RU" dirty="0">
                <a:solidFill>
                  <a:schemeClr val="tx1"/>
                </a:solidFill>
              </a:rPr>
              <a:t>ДАД - диастолическое давление, мм </a:t>
            </a:r>
            <a:r>
              <a:rPr lang="ru-RU" dirty="0" err="1">
                <a:solidFill>
                  <a:schemeClr val="tx1"/>
                </a:solidFill>
              </a:rPr>
              <a:t>рт.ст</a:t>
            </a:r>
            <a:r>
              <a:rPr lang="ru-RU" dirty="0">
                <a:solidFill>
                  <a:schemeClr val="tx1"/>
                </a:solidFill>
              </a:rPr>
              <a:t>.;</a:t>
            </a:r>
          </a:p>
          <a:p>
            <a:r>
              <a:rPr lang="ru-RU" dirty="0">
                <a:solidFill>
                  <a:schemeClr val="tx1"/>
                </a:solidFill>
              </a:rPr>
              <a:t>ЧСС - частота сердечных сокращений, уд./мин.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Показатель нормы: от – 10 до + 10% </a:t>
            </a:r>
          </a:p>
          <a:p>
            <a:r>
              <a:rPr lang="ru-RU" dirty="0">
                <a:solidFill>
                  <a:schemeClr val="tx1"/>
                </a:solidFill>
              </a:rPr>
              <a:t>Трактовка пробы: положительное значение - преобладание симпатических влияний, отрицательное значение - преобладание парасимпатических влияний.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Индекс </a:t>
            </a:r>
            <a:r>
              <a:rPr lang="ru-RU" sz="2800" dirty="0" err="1"/>
              <a:t>Кердо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79996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ru-RU" dirty="0">
                <a:solidFill>
                  <a:srgbClr val="1F497D"/>
                </a:solidFill>
              </a:rPr>
              <a:t>С учетом физиологических закономерностей, проявляющихся в зависимости от степени развития физического качества общей выносливости (</a:t>
            </a:r>
            <a:r>
              <a:rPr lang="ru-RU" dirty="0" err="1">
                <a:solidFill>
                  <a:srgbClr val="1F497D"/>
                </a:solidFill>
              </a:rPr>
              <a:t>экономизация</a:t>
            </a:r>
            <a:r>
              <a:rPr lang="ru-RU" dirty="0">
                <a:solidFill>
                  <a:srgbClr val="1F497D"/>
                </a:solidFill>
              </a:rPr>
              <a:t> функций и расширение физиологических резервов). </a:t>
            </a:r>
          </a:p>
          <a:p>
            <a:r>
              <a:rPr lang="ru-RU" dirty="0">
                <a:solidFill>
                  <a:srgbClr val="1F497D"/>
                </a:solidFill>
              </a:rPr>
              <a:t>Состоит из ряда показателей, которые ранжированы и каждому рангу присвоен соответствующий балл. Общая оценка здоровья определяется суммой баллов и позволяет распределить здоровых лиц на 5 уровней здоровья, соответствующих определенному уровню аэробного энергетического потенциала.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Экспресс-система оценки уровня здоровья </a:t>
            </a:r>
            <a:br>
              <a:rPr lang="ru-RU" sz="2800" dirty="0"/>
            </a:br>
            <a:r>
              <a:rPr lang="ru-RU" sz="2800" dirty="0"/>
              <a:t>Г. Л. Апанасенко </a:t>
            </a:r>
          </a:p>
        </p:txBody>
      </p:sp>
    </p:spTree>
    <p:extLst>
      <p:ext uri="{BB962C8B-B14F-4D97-AF65-F5344CB8AC3E}">
        <p14:creationId xmlns:p14="http://schemas.microsoft.com/office/powerpoint/2010/main" val="1234111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916832"/>
            <a:ext cx="6192688" cy="3633267"/>
          </a:xfrm>
        </p:spPr>
        <p:txBody>
          <a:bodyPr>
            <a:normAutofit/>
          </a:bodyPr>
          <a:lstStyle/>
          <a:p>
            <a:r>
              <a:rPr lang="ru-RU" dirty="0"/>
              <a:t>жизненная ёмкость легких (ЖЕЛ),</a:t>
            </a:r>
          </a:p>
          <a:p>
            <a:r>
              <a:rPr lang="ru-RU" dirty="0"/>
              <a:t>частота сердечных сокращений (ЧСС),</a:t>
            </a:r>
          </a:p>
          <a:p>
            <a:r>
              <a:rPr lang="ru-RU" dirty="0"/>
              <a:t>артериальное давление (АД),</a:t>
            </a:r>
          </a:p>
          <a:p>
            <a:r>
              <a:rPr lang="ru-RU" dirty="0"/>
              <a:t>масса тела,</a:t>
            </a:r>
          </a:p>
          <a:p>
            <a:r>
              <a:rPr lang="ru-RU" dirty="0"/>
              <a:t>длина тела,</a:t>
            </a:r>
          </a:p>
          <a:p>
            <a:r>
              <a:rPr lang="ru-RU" dirty="0"/>
              <a:t>динамометрия кисти.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ru-RU" sz="2800" dirty="0"/>
              <a:t>Для оценки уровня здоровья, измеряются в состоянии покоя</a:t>
            </a:r>
          </a:p>
        </p:txBody>
      </p:sp>
    </p:spTree>
    <p:extLst>
      <p:ext uri="{BB962C8B-B14F-4D97-AF65-F5344CB8AC3E}">
        <p14:creationId xmlns:p14="http://schemas.microsoft.com/office/powerpoint/2010/main" val="2434582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1639" y="2029307"/>
            <a:ext cx="7620000" cy="4373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1F497D"/>
                </a:solidFill>
              </a:rPr>
              <a:t>Массовый индекс</a:t>
            </a:r>
          </a:p>
          <a:p>
            <a:endParaRPr lang="ru-RU" dirty="0">
              <a:solidFill>
                <a:srgbClr val="1F497D"/>
              </a:solidFill>
            </a:endParaRPr>
          </a:p>
          <a:p>
            <a:r>
              <a:rPr lang="ru-RU" dirty="0">
                <a:solidFill>
                  <a:srgbClr val="1F497D"/>
                </a:solidFill>
              </a:rPr>
              <a:t>Жизненный индекс (мл / кг) </a:t>
            </a:r>
          </a:p>
          <a:p>
            <a:endParaRPr lang="ru-RU" dirty="0">
              <a:solidFill>
                <a:srgbClr val="1F497D"/>
              </a:solidFill>
            </a:endParaRPr>
          </a:p>
          <a:p>
            <a:r>
              <a:rPr lang="ru-RU" dirty="0">
                <a:solidFill>
                  <a:srgbClr val="1F497D"/>
                </a:solidFill>
              </a:rPr>
              <a:t>Силовой индекс (%) </a:t>
            </a:r>
          </a:p>
          <a:p>
            <a:endParaRPr lang="ru-RU" dirty="0">
              <a:solidFill>
                <a:srgbClr val="1F497D"/>
              </a:solidFill>
            </a:endParaRPr>
          </a:p>
          <a:p>
            <a:r>
              <a:rPr lang="ru-RU" dirty="0">
                <a:solidFill>
                  <a:srgbClr val="1F497D"/>
                </a:solidFill>
              </a:rPr>
              <a:t>Индекс Робинсона (у.е.)</a:t>
            </a:r>
          </a:p>
          <a:p>
            <a:endParaRPr lang="ru-RU" b="1" dirty="0">
              <a:ea typeface="Cambria Math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615598"/>
          </a:xfrm>
        </p:spPr>
        <p:txBody>
          <a:bodyPr>
            <a:normAutofit/>
          </a:bodyPr>
          <a:lstStyle/>
          <a:p>
            <a:r>
              <a:rPr lang="ru-RU" sz="2800" dirty="0"/>
              <a:t>Формулы для расчёта </a:t>
            </a:r>
          </a:p>
        </p:txBody>
      </p:sp>
    </p:spTree>
    <p:extLst>
      <p:ext uri="{BB962C8B-B14F-4D97-AF65-F5344CB8AC3E}">
        <p14:creationId xmlns:p14="http://schemas.microsoft.com/office/powerpoint/2010/main" val="2492880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>
                <a:solidFill>
                  <a:srgbClr val="1F497D"/>
                </a:solidFill>
              </a:rPr>
              <a:t>После 3-4 мин отдыха в положении сидя, испытуемый измеряет ЧСС за 10 с, умножив затем полученное число на шесть.</a:t>
            </a:r>
          </a:p>
          <a:p>
            <a:r>
              <a:rPr lang="ru-RU" dirty="0">
                <a:solidFill>
                  <a:srgbClr val="1F497D"/>
                </a:solidFill>
              </a:rPr>
              <a:t>Выполняется 20 приседаний за 30 с, т.е. в темпе одно приседание за 1,5 с.</a:t>
            </a:r>
          </a:p>
          <a:p>
            <a:r>
              <a:rPr lang="ru-RU" dirty="0">
                <a:solidFill>
                  <a:srgbClr val="1F497D"/>
                </a:solidFill>
              </a:rPr>
              <a:t>Сразу же после выполненной нагрузки измеряется ЧСС за 6 секунд в положении стоя. Затем полученное число умножается на десять.</a:t>
            </a:r>
          </a:p>
          <a:p>
            <a:r>
              <a:rPr lang="ru-RU" dirty="0">
                <a:solidFill>
                  <a:srgbClr val="1F497D"/>
                </a:solidFill>
              </a:rPr>
              <a:t>Испытуемый по 10-секундным отрезкам времени в течение 3-х минут измеряет частоту пульса. Фиксируется (в минутах и секундах) момент, когда пульс стал равен исходному уровню. Умножая подсчитанное количество ударов на цифру шесть, обследуемый, получает количество сердечных сокращений за одну минуту.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Функциональная проба (проба </a:t>
            </a:r>
            <a:r>
              <a:rPr lang="ru-RU" sz="2800" dirty="0" err="1"/>
              <a:t>Мартинета</a:t>
            </a:r>
            <a:r>
              <a:rPr lang="ru-RU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5922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88200003"/>
              </p:ext>
            </p:extLst>
          </p:nvPr>
        </p:nvGraphicFramePr>
        <p:xfrm>
          <a:off x="155223" y="141110"/>
          <a:ext cx="8861778" cy="653344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47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9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69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7788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Показатель</a:t>
                      </a:r>
                    </a:p>
                  </a:txBody>
                  <a:tcPr marL="28575" marR="28575" marT="28575" marB="28575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Низкий </a:t>
                      </a:r>
                    </a:p>
                  </a:txBody>
                  <a:tcPr marL="28575" marR="28575" marT="28575" marB="28575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Ниже среднего </a:t>
                      </a:r>
                    </a:p>
                  </a:txBody>
                  <a:tcPr marL="28575" marR="28575" marT="28575" marB="28575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Средний </a:t>
                      </a:r>
                    </a:p>
                  </a:txBody>
                  <a:tcPr marL="28575" marR="28575" marT="28575" marB="28575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Выше среднего</a:t>
                      </a:r>
                    </a:p>
                  </a:txBody>
                  <a:tcPr marL="28575" marR="28575" marT="28575" marB="28575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Высокий</a:t>
                      </a:r>
                    </a:p>
                  </a:txBody>
                  <a:tcPr marL="28575" marR="28575" marT="28575" marB="28575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009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ИМТ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&lt; =18,9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19,0-20,0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20,1-25,0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25,1-28,0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&gt; 28, 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009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Баллы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-2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-1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-1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-2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009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ЖЕЛ / МТ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&lt; = 50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51-55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56-60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61-65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&gt; 65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009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Баллы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-1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2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3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009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СИ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&lt; =60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61-65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66-70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71-80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&gt;80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0009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Баллы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-1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2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3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7788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Индекс Робинсона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&gt;=111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110-95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94-85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84-70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&lt;70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0009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Баллы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-2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-1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3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5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0009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Пр.</a:t>
                      </a:r>
                      <a:r>
                        <a:rPr lang="ru-RU" baseline="0" dirty="0">
                          <a:effectLst/>
                        </a:rPr>
                        <a:t> Мартине</a:t>
                      </a:r>
                      <a:endParaRPr lang="ru-RU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&gt;=180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179-120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119-90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89-60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&lt;60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0009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Баллы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-2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3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7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67788"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Сумма баллов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&lt; = 3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4-6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7-11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12-15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16-18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31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36339"/>
            <a:ext cx="7620000" cy="4373563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>
                <a:solidFill>
                  <a:srgbClr val="1F497D"/>
                </a:solidFill>
              </a:rPr>
              <a:t>Проба состоит из трех нагрузок, выполняемых в определенном порядке с короткими интервалами отдыха:</a:t>
            </a:r>
          </a:p>
          <a:p>
            <a:pPr marL="45720" indent="0">
              <a:buNone/>
            </a:pPr>
            <a:endParaRPr lang="ru-RU" dirty="0">
              <a:solidFill>
                <a:srgbClr val="1F497D"/>
              </a:solidFill>
            </a:endParaRPr>
          </a:p>
          <a:p>
            <a:pPr marL="45720" indent="0">
              <a:buNone/>
            </a:pPr>
            <a:r>
              <a:rPr lang="ru-RU" dirty="0">
                <a:solidFill>
                  <a:srgbClr val="1F497D"/>
                </a:solidFill>
              </a:rPr>
              <a:t>1. 20 приседаний за 30 секунд. Нагрузка приравнивается к разминке.</a:t>
            </a:r>
          </a:p>
          <a:p>
            <a:pPr marL="45720" indent="0">
              <a:buNone/>
            </a:pPr>
            <a:endParaRPr lang="ru-RU" dirty="0">
              <a:solidFill>
                <a:srgbClr val="1F497D"/>
              </a:solidFill>
            </a:endParaRPr>
          </a:p>
          <a:p>
            <a:pPr marL="45720" indent="0">
              <a:buNone/>
            </a:pPr>
            <a:r>
              <a:rPr lang="ru-RU" dirty="0">
                <a:solidFill>
                  <a:srgbClr val="1F497D"/>
                </a:solidFill>
              </a:rPr>
              <a:t>2. 15-секундный бег на месте в максимальном темпе, имитируя скоростной бег.</a:t>
            </a:r>
          </a:p>
          <a:p>
            <a:pPr marL="45720" indent="0">
              <a:buNone/>
            </a:pPr>
            <a:endParaRPr lang="ru-RU" dirty="0">
              <a:solidFill>
                <a:srgbClr val="1F497D"/>
              </a:solidFill>
            </a:endParaRPr>
          </a:p>
          <a:p>
            <a:pPr marL="45720" indent="0">
              <a:buNone/>
            </a:pPr>
            <a:r>
              <a:rPr lang="ru-RU" dirty="0">
                <a:solidFill>
                  <a:srgbClr val="1F497D"/>
                </a:solidFill>
              </a:rPr>
              <a:t>3. 3-минутный (для женщин - 2-минутный) бег на месте в темпе 180 шагов в минуту, имитация работы на выносливость.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5791200" cy="687606"/>
          </a:xfrm>
        </p:spPr>
        <p:txBody>
          <a:bodyPr>
            <a:normAutofit/>
          </a:bodyPr>
          <a:lstStyle/>
          <a:p>
            <a:r>
              <a:rPr lang="ru-RU" sz="2800" dirty="0"/>
              <a:t>Проба </a:t>
            </a:r>
            <a:r>
              <a:rPr lang="ru-RU" sz="2800" dirty="0" err="1"/>
              <a:t>Летунова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55899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999" y="1902515"/>
            <a:ext cx="8407893" cy="440740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1F497D"/>
                </a:solidFill>
              </a:rPr>
              <a:t>В покое определяется ЧСС и АД. Затем обследуемый выполняет первую нагрузку, после чего в установленном порядке в течение трехминутного восстановительного периода вновь регистрируют пульс и АД поминутно. Затем выполняется вторая нагрузка. Восстановительный период - 4 мин. (измерение ЧСС и АД) и далее третья нагрузка, после чего в течение 5 мин исследуется пульс и АД.</a:t>
            </a:r>
          </a:p>
          <a:p>
            <a:r>
              <a:rPr lang="ru-RU" dirty="0">
                <a:solidFill>
                  <a:srgbClr val="1F497D"/>
                </a:solidFill>
              </a:rPr>
              <a:t>Оценка результатов пробы производится по типу ответной реакции: (</a:t>
            </a:r>
            <a:r>
              <a:rPr lang="ru-RU" dirty="0" err="1">
                <a:solidFill>
                  <a:srgbClr val="1F497D"/>
                </a:solidFill>
              </a:rPr>
              <a:t>нормотонический</a:t>
            </a:r>
            <a:r>
              <a:rPr lang="ru-RU" dirty="0">
                <a:solidFill>
                  <a:srgbClr val="1F497D"/>
                </a:solidFill>
              </a:rPr>
              <a:t>, гипотонический, гипертонический, дистонический и реакция со ступенчатым подъемом максимального АД), а также по времени к характеру восстановления пульса и АД.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5791200" cy="759614"/>
          </a:xfrm>
        </p:spPr>
        <p:txBody>
          <a:bodyPr>
            <a:normAutofit/>
          </a:bodyPr>
          <a:lstStyle/>
          <a:p>
            <a:r>
              <a:rPr lang="ru-RU" sz="2800" dirty="0"/>
              <a:t>Проба </a:t>
            </a:r>
            <a:r>
              <a:rPr lang="ru-RU" sz="2800" dirty="0" err="1"/>
              <a:t>Летунова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69438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Нормотонический</a:t>
            </a:r>
            <a:r>
              <a:rPr lang="ru-RU" dirty="0"/>
              <a:t> тип реакции характеризуется параллелизмом в изменении ЧСС и пульсового давления за счет адекватного повышения максимального АД и снижения минимального АД. Такая реакция свидетельствует о правильной приспособляемости ССС к нагрузкам и наблюдается в состоянии хорошей подготовленности. </a:t>
            </a:r>
          </a:p>
          <a:p>
            <a:r>
              <a:rPr lang="ru-RU" dirty="0"/>
              <a:t>Астенический или гипотонический тип характеризуется чрезмерным учащением ЧСС при незначительном подъеме АД и оценивается как неблагоприятный. </a:t>
            </a:r>
          </a:p>
          <a:p>
            <a:r>
              <a:rPr lang="ru-RU" dirty="0"/>
              <a:t>Гипертонический тип характеризуется чрезмерным повышением ЧСС и АД на нагрузку. Изолированное повышение минимального АД свыше 90 мм рт. ст. также следует расценивать как гипертоническую реакцию. Восстановительный период затягивается. </a:t>
            </a:r>
          </a:p>
          <a:p>
            <a:r>
              <a:rPr lang="ru-RU" dirty="0"/>
              <a:t>Дистонический тип реакции или феномен «бесконечного тона» характеризуется тем, что практически не удается определить минимальное АД.  В большинстве случаев свидетельствует о патологических изменениях в системе кровообращения.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5791200" cy="615598"/>
          </a:xfrm>
        </p:spPr>
        <p:txBody>
          <a:bodyPr>
            <a:normAutofit/>
          </a:bodyPr>
          <a:lstStyle/>
          <a:p>
            <a:r>
              <a:rPr lang="ru-RU" sz="2800" dirty="0"/>
              <a:t>Проба </a:t>
            </a:r>
            <a:r>
              <a:rPr lang="ru-RU" sz="2800" dirty="0" err="1"/>
              <a:t>Летунова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02266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Сетка.thmx</Template>
  <TotalTime>10</TotalTime>
  <Words>824</Words>
  <Application>Microsoft Macintosh PowerPoint</Application>
  <PresentationFormat>Экран (4:3)</PresentationFormat>
  <Paragraphs>150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Franklin Gothic Medium</vt:lpstr>
      <vt:lpstr>Wingdings</vt:lpstr>
      <vt:lpstr>Wingdings 2</vt:lpstr>
      <vt:lpstr>Сетка</vt:lpstr>
      <vt:lpstr>Критерии оценки ФИЗИЧЕСКОЙ ПОДГОТОВЛЕННОСТИ В ЗАВИСИМОСТИ ОТ УРОВНЯ ЗДОРОВЬЯ </vt:lpstr>
      <vt:lpstr>Экспресс-система оценки уровня здоровья  Г. Л. Апанасенко </vt:lpstr>
      <vt:lpstr>Для оценки уровня здоровья, измеряются в состоянии покоя</vt:lpstr>
      <vt:lpstr>Формулы для расчёта </vt:lpstr>
      <vt:lpstr>Функциональная проба (проба Мартинета)</vt:lpstr>
      <vt:lpstr>Презентация PowerPoint</vt:lpstr>
      <vt:lpstr>Проба Летунова</vt:lpstr>
      <vt:lpstr>Проба Летунова</vt:lpstr>
      <vt:lpstr>Проба Летунова</vt:lpstr>
      <vt:lpstr>результаты</vt:lpstr>
      <vt:lpstr>дерматоглифика</vt:lpstr>
      <vt:lpstr>Индекс Кердо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оценки здоровья</dc:title>
  <dc:creator>Alla Naimyshina</dc:creator>
  <cp:lastModifiedBy>Alla Naymushina</cp:lastModifiedBy>
  <cp:revision>2</cp:revision>
  <dcterms:created xsi:type="dcterms:W3CDTF">2019-05-20T12:55:39Z</dcterms:created>
  <dcterms:modified xsi:type="dcterms:W3CDTF">2019-12-04T10:15:18Z</dcterms:modified>
</cp:coreProperties>
</file>